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 firstSlideNum="0" showSpecialPlsOnTitleSld="0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4089" r:id="rId5"/>
    <p:sldId id="4100" r:id="rId6"/>
    <p:sldId id="4094" r:id="rId7"/>
    <p:sldId id="4106" r:id="rId8"/>
    <p:sldId id="4119" r:id="rId9"/>
    <p:sldId id="4124" r:id="rId10"/>
    <p:sldId id="4117" r:id="rId11"/>
    <p:sldId id="4120" r:id="rId12"/>
    <p:sldId id="4125" r:id="rId13"/>
    <p:sldId id="4126" r:id="rId14"/>
    <p:sldId id="4128" r:id="rId15"/>
    <p:sldId id="4129" r:id="rId16"/>
    <p:sldId id="4127" r:id="rId17"/>
    <p:sldId id="4130" r:id="rId18"/>
    <p:sldId id="4132" r:id="rId19"/>
    <p:sldId id="4133" r:id="rId20"/>
    <p:sldId id="4134" r:id="rId21"/>
    <p:sldId id="4135" r:id="rId22"/>
    <p:sldId id="4136" r:id="rId23"/>
    <p:sldId id="4137" r:id="rId24"/>
    <p:sldId id="4138" r:id="rId25"/>
    <p:sldId id="4139" r:id="rId26"/>
    <p:sldId id="4140" r:id="rId27"/>
    <p:sldId id="4141" r:id="rId28"/>
    <p:sldId id="4142" r:id="rId29"/>
    <p:sldId id="4143" r:id="rId30"/>
    <p:sldId id="4122" r:id="rId31"/>
    <p:sldId id="4123" r:id="rId32"/>
    <p:sldId id="831" r:id="rId33"/>
  </p:sldIdLst>
  <p:sldSz cx="12192000" cy="6858000"/>
  <p:notesSz cx="7010400" cy="9296400"/>
  <p:embeddedFontLst>
    <p:embeddedFont>
      <p:font typeface="FS PF BeauSans Pro Light" panose="02000500000000020004" pitchFamily="2" charset="0"/>
      <p:regular r:id="rId38"/>
    </p:embeddedFont>
    <p:embeddedFont>
      <p:font typeface="FS PF BeauSans Pro" panose="02000500000000020004" pitchFamily="2" charset="0"/>
      <p:regular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FS Magistral Bold" panose="020B0804030204080304" pitchFamily="34" charset="0"/>
      <p:bold r:id="rId46"/>
    </p:embeddedFont>
    <p:embeddedFont>
      <p:font typeface="FS Magistral Extra Bold" panose="020B0904030204080304" pitchFamily="34" charset="0"/>
      <p:bold r:id="rId47"/>
    </p:embeddedFont>
    <p:embeddedFont>
      <p:font typeface="Calibri Light" panose="020F0302020204030204" charset="0"/>
      <p:regular r:id="rId48"/>
      <p:italic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4263" userDrawn="1">
          <p15:clr>
            <a:srgbClr val="A4A3A4"/>
          </p15:clr>
        </p15:guide>
        <p15:guide id="3" orient="horz" pos="2698" userDrawn="1">
          <p15:clr>
            <a:srgbClr val="A4A3A4"/>
          </p15:clr>
        </p15:guide>
        <p15:guide id="4" orient="horz" pos="3157" userDrawn="1">
          <p15:clr>
            <a:srgbClr val="A4A3A4"/>
          </p15:clr>
        </p15:guide>
        <p15:guide id="5" orient="horz" pos="3706" userDrawn="1">
          <p15:clr>
            <a:srgbClr val="A4A3A4"/>
          </p15:clr>
        </p15:guide>
        <p15:guide id="6" pos="360" userDrawn="1">
          <p15:clr>
            <a:srgbClr val="A4A3A4"/>
          </p15:clr>
        </p15:guide>
        <p15:guide id="7" pos="1178" userDrawn="1">
          <p15:clr>
            <a:srgbClr val="A4A3A4"/>
          </p15:clr>
        </p15:guide>
        <p15:guide id="8" pos="2611" userDrawn="1">
          <p15:clr>
            <a:srgbClr val="A4A3A4"/>
          </p15:clr>
        </p15:guide>
        <p15:guide id="9" pos="4152" userDrawn="1">
          <p15:clr>
            <a:srgbClr val="A4A3A4"/>
          </p15:clr>
        </p15:guide>
        <p15:guide id="10" pos="6037" userDrawn="1">
          <p15:clr>
            <a:srgbClr val="A4A3A4"/>
          </p15:clr>
        </p15:guide>
        <p15:guide id="11" pos="27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F"/>
    <a:srgbClr val="DB2728"/>
    <a:srgbClr val="F71C31"/>
    <a:srgbClr val="C50000"/>
    <a:srgbClr val="8D0000"/>
    <a:srgbClr val="C10000"/>
    <a:srgbClr val="C40000"/>
    <a:srgbClr val="404040"/>
    <a:srgbClr val="E18B6F"/>
    <a:srgbClr val="D03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7655" autoAdjust="0"/>
  </p:normalViewPr>
  <p:slideViewPr>
    <p:cSldViewPr snapToGrid="0" showGuides="1">
      <p:cViewPr varScale="1">
        <p:scale>
          <a:sx n="75" d="100"/>
          <a:sy n="75" d="100"/>
        </p:scale>
        <p:origin x="1123" y="43"/>
      </p:cViewPr>
      <p:guideLst>
        <p:guide orient="horz" pos="2144"/>
        <p:guide pos="4263"/>
        <p:guide orient="horz" pos="2698"/>
        <p:guide orient="horz" pos="3157"/>
        <p:guide orient="horz" pos="3706"/>
        <p:guide pos="360"/>
        <p:guide pos="1178"/>
        <p:guide pos="2611"/>
        <p:guide pos="4152"/>
        <p:guide pos="6037"/>
        <p:guide pos="2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font" Target="fonts/font16.fntdata"/><Relationship Id="rId52" Type="http://schemas.openxmlformats.org/officeDocument/2006/relationships/font" Target="fonts/font15.fntdata"/><Relationship Id="rId51" Type="http://schemas.openxmlformats.org/officeDocument/2006/relationships/font" Target="fonts/font14.fntdata"/><Relationship Id="rId50" Type="http://schemas.openxmlformats.org/officeDocument/2006/relationships/font" Target="fonts/font13.fntdata"/><Relationship Id="rId5" Type="http://schemas.openxmlformats.org/officeDocument/2006/relationships/slide" Target="slides/slide2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FS PF BeauSans Pro Light" panose="02000500000000020004" pitchFamily="2" charset="0"/>
              </a:defRPr>
            </a:lvl1pPr>
          </a:lstStyle>
          <a:p>
            <a:fld id="{C1A45D35-AD8C-49D3-8F59-90138E14661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FS PF BeauSans Pro Light" panose="02000500000000020004" pitchFamily="2" charset="0"/>
              </a:defRPr>
            </a:lvl1pPr>
          </a:lstStyle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7815742" cy="914400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EE0032"/>
                </a:solidFill>
                <a:latin typeface="FS PF BeauSans Pro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54" y="2044308"/>
            <a:ext cx="2033588" cy="2033587"/>
            <a:chOff x="922527" y="1355086"/>
            <a:chExt cx="2033588" cy="2033587"/>
          </a:xfrm>
        </p:grpSpPr>
        <p:grpSp>
          <p:nvGrpSpPr>
            <p:cNvPr id="13" name="Google Shape;313;p22"/>
            <p:cNvGrpSpPr/>
            <p:nvPr/>
          </p:nvGrpSpPr>
          <p:grpSpPr bwMode="auto">
            <a:xfrm>
              <a:off x="922527" y="1355086"/>
              <a:ext cx="2033588" cy="2033587"/>
              <a:chOff x="-1266371" y="4076700"/>
              <a:chExt cx="4165600" cy="4165600"/>
            </a:xfrm>
          </p:grpSpPr>
          <p:sp>
            <p:nvSpPr>
              <p:cNvPr id="15" name="Google Shape;314;p22"/>
              <p:cNvSpPr>
                <a:spLocks noChangeArrowheads="1"/>
              </p:cNvSpPr>
              <p:nvPr/>
            </p:nvSpPr>
            <p:spPr bwMode="auto">
              <a:xfrm>
                <a:off x="-1025072" y="4317999"/>
                <a:ext cx="3682999" cy="3683001"/>
              </a:xfrm>
              <a:prstGeom prst="ellipse">
                <a:avLst/>
              </a:prstGeom>
              <a:solidFill>
                <a:srgbClr val="EE0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vi-VN" altLang="vi-VN" sz="1400" b="0" i="0">
                  <a:solidFill>
                    <a:srgbClr val="FFFFFF"/>
                  </a:solidFill>
                  <a:latin typeface="FS PF BeauSans Pro" panose="02000500000000020004" pitchFamily="2" charset="0"/>
                  <a:ea typeface="Century Gothic" panose="020B0502020202020204" pitchFamily="34" charset="0"/>
                  <a:cs typeface="Century Gothic" panose="020B0502020202020204" pitchFamily="34" charset="0"/>
                  <a:sym typeface="Century Gothic" panose="020B0502020202020204" pitchFamily="34" charset="0"/>
                </a:endParaRPr>
              </a:p>
            </p:txBody>
          </p:sp>
          <p:grpSp>
            <p:nvGrpSpPr>
              <p:cNvPr id="16" name="Google Shape;315;p22"/>
              <p:cNvGrpSpPr/>
              <p:nvPr/>
            </p:nvGrpSpPr>
            <p:grpSpPr bwMode="auto">
              <a:xfrm>
                <a:off x="-1266371" y="4076700"/>
                <a:ext cx="4165600" cy="4165600"/>
                <a:chOff x="-1266371" y="4076700"/>
                <a:chExt cx="4165600" cy="4165600"/>
              </a:xfrm>
            </p:grpSpPr>
            <p:sp>
              <p:nvSpPr>
                <p:cNvPr id="17" name="Google Shape;316;p22"/>
                <p:cNvSpPr>
                  <a:spLocks noChangeArrowheads="1"/>
                </p:cNvSpPr>
                <p:nvPr/>
              </p:nvSpPr>
              <p:spPr bwMode="auto">
                <a:xfrm>
                  <a:off x="2697616" y="5348316"/>
                  <a:ext cx="161925" cy="161925"/>
                </a:xfrm>
                <a:prstGeom prst="ellipse">
                  <a:avLst/>
                </a:prstGeom>
                <a:solidFill>
                  <a:srgbClr val="EE00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8" name="Google Shape;317;p22"/>
                <p:cNvSpPr>
                  <a:spLocks noChangeArrowheads="1"/>
                </p:cNvSpPr>
                <p:nvPr/>
              </p:nvSpPr>
              <p:spPr bwMode="auto">
                <a:xfrm>
                  <a:off x="-1266371" y="4076700"/>
                  <a:ext cx="4165600" cy="4165600"/>
                </a:xfrm>
                <a:prstGeom prst="ellipse">
                  <a:avLst/>
                </a:prstGeom>
                <a:noFill/>
                <a:ln w="12700">
                  <a:solidFill>
                    <a:srgbClr val="EE0032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9" name="Google Shape;318;p22"/>
                <p:cNvSpPr>
                  <a:spLocks noChangeArrowheads="1"/>
                </p:cNvSpPr>
                <p:nvPr/>
              </p:nvSpPr>
              <p:spPr bwMode="auto">
                <a:xfrm>
                  <a:off x="-920228" y="7346082"/>
                  <a:ext cx="161925" cy="161925"/>
                </a:xfrm>
                <a:prstGeom prst="ellipse">
                  <a:avLst/>
                </a:prstGeom>
                <a:solidFill>
                  <a:srgbClr val="EE00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14" name="Google Shape;319;p22"/>
            <p:cNvSpPr txBox="1">
              <a:spLocks noChangeArrowheads="1"/>
            </p:cNvSpPr>
            <p:nvPr/>
          </p:nvSpPr>
          <p:spPr bwMode="auto">
            <a:xfrm>
              <a:off x="1317732" y="1790223"/>
              <a:ext cx="1366838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/>
              <a:r>
                <a:rPr lang="en-US" altLang="vi-VN" sz="1800" b="0" i="0">
                  <a:solidFill>
                    <a:srgbClr val="FFFFFF"/>
                  </a:solidFill>
                  <a:latin typeface="FS Magistral Bold" panose="020B0804030204080304" pitchFamily="34" charset="0"/>
                  <a:ea typeface="Tahoma" panose="020B0604030504040204" pitchFamily="34" charset="0"/>
                  <a:cs typeface="Tahoma" panose="020B0604030504040204" pitchFamily="34" charset="0"/>
                  <a:sym typeface="Century Gothic" panose="020B0502020202020204" pitchFamily="34" charset="0"/>
                </a:rPr>
                <a:t>PART</a:t>
              </a:r>
              <a:endParaRPr lang="vi-VN" altLang="vi-VN" sz="1800" b="0" i="0">
                <a:solidFill>
                  <a:srgbClr val="FFFFFF"/>
                </a:solidFill>
                <a:latin typeface="FS PF BeauSans Pro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0" name="Google Shape;328;p22"/>
          <p:cNvGrpSpPr/>
          <p:nvPr userDrawn="1"/>
        </p:nvGrpSpPr>
        <p:grpSpPr bwMode="auto">
          <a:xfrm>
            <a:off x="3089456" y="3006308"/>
            <a:ext cx="8321040" cy="72030"/>
            <a:chOff x="5029200" y="2769580"/>
            <a:chExt cx="5680075" cy="45719"/>
          </a:xfrm>
          <a:solidFill>
            <a:srgbClr val="EE0032"/>
          </a:solidFill>
        </p:grpSpPr>
        <p:sp>
          <p:nvSpPr>
            <p:cNvPr id="21" name="Google Shape;329;p22"/>
            <p:cNvSpPr>
              <a:spLocks noChangeArrowheads="1"/>
            </p:cNvSpPr>
            <p:nvPr/>
          </p:nvSpPr>
          <p:spPr bwMode="auto">
            <a:xfrm>
              <a:off x="5029200" y="2769580"/>
              <a:ext cx="723900" cy="45719"/>
            </a:xfrm>
            <a:prstGeom prst="rect">
              <a:avLst/>
            </a:prstGeom>
            <a:grpFill/>
            <a:ln w="9525">
              <a:solidFill>
                <a:srgbClr val="EE0032"/>
              </a:solidFill>
              <a:miter lim="800000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vi-VN" altLang="vi-VN" sz="1400" b="0" i="0">
                <a:solidFill>
                  <a:srgbClr val="EE0032"/>
                </a:solidFill>
                <a:latin typeface="FS PF BeauSans Pro" panose="02000500000000020004" pitchFamily="2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cxnSp>
          <p:nvCxnSpPr>
            <p:cNvPr id="22" name="Google Shape;330;p22"/>
            <p:cNvCxnSpPr>
              <a:cxnSpLocks noChangeShapeType="1"/>
            </p:cNvCxnSpPr>
            <p:nvPr/>
          </p:nvCxnSpPr>
          <p:spPr bwMode="auto">
            <a:xfrm>
              <a:off x="5711825" y="2792439"/>
              <a:ext cx="4997450" cy="0"/>
            </a:xfrm>
            <a:prstGeom prst="straightConnector1">
              <a:avLst/>
            </a:prstGeom>
            <a:grpFill/>
            <a:ln w="9525">
              <a:solidFill>
                <a:srgbClr val="EE0032"/>
              </a:solidFill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1665296" y="2765195"/>
            <a:ext cx="1068145" cy="914400"/>
          </a:xfrm>
        </p:spPr>
        <p:txBody>
          <a:bodyPr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8" y="246388"/>
            <a:ext cx="1933922" cy="705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0"/>
          <p:cNvSpPr/>
          <p:nvPr/>
        </p:nvSpPr>
        <p:spPr>
          <a:xfrm>
            <a:off x="614722" y="226132"/>
            <a:ext cx="5700474" cy="176066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sp>
        <p:nvSpPr>
          <p:cNvPr id="9" name="Hình chữ nhật: Góc Tròn 71"/>
          <p:cNvSpPr/>
          <p:nvPr/>
        </p:nvSpPr>
        <p:spPr>
          <a:xfrm>
            <a:off x="614722" y="37140"/>
            <a:ext cx="11521247" cy="365127"/>
          </a:xfrm>
          <a:prstGeom prst="roundRect">
            <a:avLst>
              <a:gd name="adj" fmla="val 50000"/>
            </a:avLst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7378" y="37141"/>
            <a:ext cx="486879" cy="365058"/>
            <a:chOff x="67378" y="37141"/>
            <a:chExt cx="486879" cy="365058"/>
          </a:xfrm>
        </p:grpSpPr>
        <p:sp>
          <p:nvSpPr>
            <p:cNvPr id="11" name="Hình chữ nhật 66"/>
            <p:cNvSpPr/>
            <p:nvPr/>
          </p:nvSpPr>
          <p:spPr>
            <a:xfrm>
              <a:off x="301080" y="242700"/>
              <a:ext cx="253176" cy="159499"/>
            </a:xfrm>
            <a:prstGeom prst="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FS PF BeauSans Pro Light" panose="02000500000000020004" pitchFamily="2" charset="0"/>
              </a:endParaRPr>
            </a:p>
          </p:txBody>
        </p:sp>
        <p:sp>
          <p:nvSpPr>
            <p:cNvPr id="12" name="Hình chữ nhật: Góc Tròn 67"/>
            <p:cNvSpPr/>
            <p:nvPr userDrawn="1"/>
          </p:nvSpPr>
          <p:spPr>
            <a:xfrm>
              <a:off x="67378" y="37141"/>
              <a:ext cx="486879" cy="365058"/>
            </a:xfrm>
            <a:prstGeom prst="roundRect">
              <a:avLst>
                <a:gd name="adj" fmla="val 5000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FS Magistral Bold" panose="020B08040302040803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396" y="36516"/>
            <a:ext cx="11465572" cy="36568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r>
              <a:rPr lang="en-US"/>
              <a:t>TIÊU ĐỀ CHÍNH</a:t>
            </a:r>
            <a:endParaRPr lang="en-US"/>
          </a:p>
        </p:txBody>
      </p:sp>
      <p:sp>
        <p:nvSpPr>
          <p:cNvPr id="19" name="Slide Number Placeholder 3"/>
          <p:cNvSpPr txBox="1"/>
          <p:nvPr userDrawn="1"/>
        </p:nvSpPr>
        <p:spPr>
          <a:xfrm>
            <a:off x="11816023" y="6556087"/>
            <a:ext cx="375977" cy="301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10498667" y="6553200"/>
            <a:ext cx="1693333" cy="304800"/>
          </a:xfrm>
          <a:prstGeom prst="round1Rect">
            <a:avLst>
              <a:gd name="adj" fmla="val 50000"/>
            </a:avLst>
          </a:prstGeom>
          <a:solidFill>
            <a:srgbClr val="EE0033"/>
          </a:solidFill>
          <a:ln>
            <a:solidFill>
              <a:srgbClr val="EE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ingle Corner Rectangle 21"/>
          <p:cNvSpPr/>
          <p:nvPr userDrawn="1"/>
        </p:nvSpPr>
        <p:spPr>
          <a:xfrm>
            <a:off x="0" y="6553200"/>
            <a:ext cx="10728960" cy="304800"/>
          </a:xfrm>
          <a:prstGeom prst="round1Rect">
            <a:avLst>
              <a:gd name="adj" fmla="val 50000"/>
            </a:avLst>
          </a:prstGeom>
          <a:solidFill>
            <a:srgbClr val="B5B4B4"/>
          </a:solidFill>
          <a:ln>
            <a:solidFill>
              <a:srgbClr val="B5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242" y="6578641"/>
            <a:ext cx="1991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>
                <a:solidFill>
                  <a:schemeClr val="tx1">
                    <a:lumMod val="65000"/>
                    <a:lumOff val="35000"/>
                  </a:schemeClr>
                </a:solidFill>
                <a:latin typeface="FS PF BeauSans Pro Light" panose="02000500000000020004" pitchFamily="2" charset="0"/>
              </a:rPr>
              <a:t>viettel.com.vn</a:t>
            </a:r>
            <a:endParaRPr lang="en-US" sz="1050" spc="300" dirty="0">
              <a:solidFill>
                <a:schemeClr val="tx1">
                  <a:lumMod val="65000"/>
                  <a:lumOff val="35000"/>
                </a:schemeClr>
              </a:solidFill>
              <a:latin typeface="FS PF BeauSans Pro Light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7" y="6617688"/>
            <a:ext cx="753866" cy="175822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402" y="37141"/>
            <a:ext cx="399681" cy="365058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FS Magistral Extra Bold" panose="020B0904030204080304" pitchFamily="34" charset="0"/>
                <a:cs typeface="FS Magistral Extra Bold" panose="020B0904030204080304" pitchFamily="34" charset="0"/>
              </a:defRPr>
            </a:lvl1pPr>
            <a:lvl2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2pPr>
            <a:lvl3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3pPr>
            <a:lvl4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4pPr>
            <a:lvl5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0"/>
          <p:cNvSpPr/>
          <p:nvPr/>
        </p:nvSpPr>
        <p:spPr>
          <a:xfrm>
            <a:off x="614722" y="226132"/>
            <a:ext cx="5700474" cy="176066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sp>
        <p:nvSpPr>
          <p:cNvPr id="9" name="Hình chữ nhật: Góc Tròn 71"/>
          <p:cNvSpPr/>
          <p:nvPr/>
        </p:nvSpPr>
        <p:spPr>
          <a:xfrm>
            <a:off x="614722" y="37140"/>
            <a:ext cx="11521247" cy="365127"/>
          </a:xfrm>
          <a:prstGeom prst="roundRect">
            <a:avLst>
              <a:gd name="adj" fmla="val 50000"/>
            </a:avLst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7378" y="37141"/>
            <a:ext cx="486879" cy="365058"/>
            <a:chOff x="67378" y="37141"/>
            <a:chExt cx="486879" cy="365058"/>
          </a:xfrm>
        </p:grpSpPr>
        <p:sp>
          <p:nvSpPr>
            <p:cNvPr id="11" name="Hình chữ nhật 66"/>
            <p:cNvSpPr/>
            <p:nvPr/>
          </p:nvSpPr>
          <p:spPr>
            <a:xfrm>
              <a:off x="301080" y="242700"/>
              <a:ext cx="253176" cy="159499"/>
            </a:xfrm>
            <a:prstGeom prst="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FS PF BeauSans Pro Light" panose="02000500000000020004" pitchFamily="2" charset="0"/>
              </a:endParaRPr>
            </a:p>
          </p:txBody>
        </p:sp>
        <p:sp>
          <p:nvSpPr>
            <p:cNvPr id="12" name="Hình chữ nhật: Góc Tròn 67"/>
            <p:cNvSpPr/>
            <p:nvPr userDrawn="1"/>
          </p:nvSpPr>
          <p:spPr>
            <a:xfrm>
              <a:off x="67378" y="37141"/>
              <a:ext cx="486879" cy="365058"/>
            </a:xfrm>
            <a:prstGeom prst="roundRect">
              <a:avLst>
                <a:gd name="adj" fmla="val 5000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FS Magistral Bold" panose="020B08040302040803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396" y="36516"/>
            <a:ext cx="11465572" cy="36568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r>
              <a:rPr lang="en-US"/>
              <a:t>TIÊU ĐỀ CHÍNH</a:t>
            </a:r>
            <a:endParaRPr lang="en-US"/>
          </a:p>
        </p:txBody>
      </p:sp>
      <p:sp>
        <p:nvSpPr>
          <p:cNvPr id="19" name="Slide Number Placeholder 3"/>
          <p:cNvSpPr txBox="1"/>
          <p:nvPr userDrawn="1"/>
        </p:nvSpPr>
        <p:spPr>
          <a:xfrm>
            <a:off x="11816023" y="6556087"/>
            <a:ext cx="375977" cy="301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10498667" y="6553200"/>
            <a:ext cx="1693333" cy="304800"/>
          </a:xfrm>
          <a:prstGeom prst="round1Rect">
            <a:avLst>
              <a:gd name="adj" fmla="val 50000"/>
            </a:avLst>
          </a:prstGeom>
          <a:solidFill>
            <a:srgbClr val="EE0033"/>
          </a:solidFill>
          <a:ln>
            <a:solidFill>
              <a:srgbClr val="EE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ingle Corner Rectangle 21"/>
          <p:cNvSpPr/>
          <p:nvPr userDrawn="1"/>
        </p:nvSpPr>
        <p:spPr>
          <a:xfrm>
            <a:off x="0" y="6553200"/>
            <a:ext cx="10728960" cy="304800"/>
          </a:xfrm>
          <a:prstGeom prst="round1Rect">
            <a:avLst>
              <a:gd name="adj" fmla="val 50000"/>
            </a:avLst>
          </a:prstGeom>
          <a:solidFill>
            <a:srgbClr val="B5B4B4"/>
          </a:solidFill>
          <a:ln>
            <a:solidFill>
              <a:srgbClr val="B5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242" y="6578641"/>
            <a:ext cx="1991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>
                <a:solidFill>
                  <a:schemeClr val="tx1">
                    <a:lumMod val="65000"/>
                    <a:lumOff val="35000"/>
                  </a:schemeClr>
                </a:solidFill>
                <a:latin typeface="FS PF BeauSans Pro Light" panose="02000500000000020004" pitchFamily="2" charset="0"/>
              </a:rPr>
              <a:t>viettel.com.vn</a:t>
            </a:r>
            <a:endParaRPr lang="en-US" sz="1050" spc="300" dirty="0">
              <a:solidFill>
                <a:schemeClr val="tx1">
                  <a:lumMod val="65000"/>
                  <a:lumOff val="35000"/>
                </a:schemeClr>
              </a:solidFill>
              <a:latin typeface="FS PF BeauSans Pro Light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7" y="6617688"/>
            <a:ext cx="753866" cy="175822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402" y="37141"/>
            <a:ext cx="399681" cy="365058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FS Magistral Extra Bold" panose="020B0904030204080304" pitchFamily="34" charset="0"/>
                <a:cs typeface="FS Magistral Extra Bold" panose="020B0904030204080304" pitchFamily="34" charset="0"/>
              </a:defRPr>
            </a:lvl1pPr>
            <a:lvl2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2pPr>
            <a:lvl3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3pPr>
            <a:lvl4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4pPr>
            <a:lvl5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fld id="{7A942A72-0058-4325-986E-468BC641B33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0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1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2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7199" y="2727780"/>
            <a:ext cx="1021759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AU" altLang="en-US" sz="4400" b="1" dirty="0">
                <a:solidFill>
                  <a:schemeClr val="bg1"/>
                </a:solidFill>
                <a:latin typeface="FS Magistral Bold" panose="020B0804030204080304" pitchFamily="34" charset="0"/>
                <a:cs typeface="Sarabun Light" panose="00000400000000000000" pitchFamily="2" charset="-34"/>
              </a:rPr>
              <a:t>LAB 18</a:t>
            </a:r>
            <a:endParaRPr lang="en-AU" altLang="en-US" sz="4400" b="1" dirty="0">
              <a:solidFill>
                <a:schemeClr val="bg1"/>
              </a:solidFill>
              <a:latin typeface="FS Magistral Bold" panose="020B0804030204080304" pitchFamily="34" charset="0"/>
              <a:cs typeface="Sarabun Light" panose="000004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62" y="6107940"/>
            <a:ext cx="114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FS PF BeauSans Pro" panose="02000500000000020004" pitchFamily="2" charset="0"/>
                <a:cs typeface="Sarabun Light" panose="00000400000000000000" pitchFamily="2" charset="-34"/>
              </a:rPr>
              <a:t>January 2025</a:t>
            </a:r>
            <a:endParaRPr lang="en-US" b="1" i="1" dirty="0">
              <a:solidFill>
                <a:schemeClr val="bg1"/>
              </a:solidFill>
              <a:latin typeface="FS PF BeauSans Pro" panose="02000500000000020004" pitchFamily="2" charset="0"/>
              <a:cs typeface="Sarabun Light" panose="00000400000000000000" pitchFamily="2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79" y="68705"/>
            <a:ext cx="2963398" cy="691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Simulate your design in GUI mode using the following xrun options: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xrun mux.sv mux_test.sv -gui -access +rwc -linedebug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Then the result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5160" y="1450975"/>
            <a:ext cx="10219055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Before running simulation, set a simulation breakpoint on the first executable line</a:t>
            </a:r>
            <a:r>
              <a:rPr lang="en-AU" altLang="en-US"/>
              <a:t> </a:t>
            </a:r>
            <a:r>
              <a:rPr lang="en-US" altLang="en-US"/>
              <a:t>after this comment in the testbench mux_test.sv</a:t>
            </a:r>
            <a:r>
              <a:rPr lang="en-AU" altLang="en-US"/>
              <a:t>(line 69)</a:t>
            </a:r>
            <a:r>
              <a:rPr lang="en-US" altLang="en-US"/>
              <a:t>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When Design Browser1 - SimVision open, </a:t>
            </a:r>
            <a:r>
              <a:rPr lang="en-US" altLang="en-US"/>
              <a:t>clicking on the icon or by going to Windows – New – Source Browser.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After </a:t>
            </a:r>
            <a:r>
              <a:rPr lang="en-US" altLang="en-US"/>
              <a:t>following the instructions above</a:t>
            </a:r>
            <a:r>
              <a:rPr lang="en-AU" altLang="en-US"/>
              <a:t>: </a:t>
            </a:r>
            <a:r>
              <a:rPr lang="en-US" altLang="en-US"/>
              <a:t> </a:t>
            </a:r>
            <a:r>
              <a:rPr lang="en-AU" altLang="en-US"/>
              <a:t>Source Browser 2 - SimVision will open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r>
              <a:rPr lang="en-AU" altLang="en-US"/>
              <a:t>                result after done</a:t>
            </a: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" y="1711960"/>
            <a:ext cx="4356100" cy="47790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97510" y="1659255"/>
            <a:ext cx="2057400" cy="2965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9110" y="2108200"/>
            <a:ext cx="1947545" cy="254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945255" y="1946910"/>
            <a:ext cx="2286000" cy="2374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06035" y="3589655"/>
            <a:ext cx="2082800" cy="8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0" y="1832610"/>
            <a:ext cx="4991100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-285750">
              <a:buFont typeface="Wingdings" panose="05000000000000000000" charset="0"/>
              <a:buChar char="Ø"/>
            </a:pPr>
            <a:r>
              <a:rPr lang="en-AU" altLang="en-US"/>
              <a:t>S</a:t>
            </a:r>
            <a:r>
              <a:rPr lang="en-US" altLang="en-US"/>
              <a:t>et a simulation breakpoint on the first executable line</a:t>
            </a:r>
            <a:r>
              <a:rPr lang="en-AU" altLang="en-US"/>
              <a:t> </a:t>
            </a:r>
            <a:r>
              <a:rPr lang="en-US" altLang="en-US"/>
              <a:t>after this comment in the testbench mux_test.sv</a:t>
            </a:r>
            <a:r>
              <a:rPr lang="en-AU" altLang="en-US"/>
              <a:t> at </a:t>
            </a:r>
            <a:r>
              <a:rPr lang="en-AU" altLang="en-US">
                <a:sym typeface="+mn-ea"/>
              </a:rPr>
              <a:t>Source Browser 2 - SimVision</a:t>
            </a:r>
            <a:r>
              <a:rPr lang="en-AU" altLang="en-US"/>
              <a:t> </a:t>
            </a:r>
            <a:r>
              <a:rPr lang="en-US" altLang="en-US"/>
              <a:t>:</a:t>
            </a:r>
            <a:r>
              <a:rPr lang="en-AU" altLang="en-US"/>
              <a:t> </a:t>
            </a:r>
            <a:r>
              <a:rPr lang="en-US" altLang="en-US">
                <a:sym typeface="+mn-ea"/>
              </a:rPr>
              <a:t>//Set a breakpoint on next executable line.</a:t>
            </a:r>
            <a:endParaRPr lang="en-US" altLang="en-US">
              <a:sym typeface="+mn-ea"/>
            </a:endParaRPr>
          </a:p>
          <a:p>
            <a:pPr lvl="2" indent="-285750">
              <a:buFont typeface="Wingdings" panose="05000000000000000000" charset="0"/>
              <a:buChar char="Ø"/>
            </a:pPr>
            <a:r>
              <a:rPr lang="en-AU" altLang="en-US"/>
              <a:t>Double click at line 69 </a:t>
            </a:r>
            <a:r>
              <a:rPr lang="en-US" altLang="en-US">
                <a:sym typeface="+mn-ea"/>
              </a:rPr>
              <a:t>in the testbench mux_test.sv</a:t>
            </a:r>
            <a:r>
              <a:rPr lang="en-AU" altLang="en-US">
                <a:sym typeface="+mn-ea"/>
              </a:rPr>
              <a:t> at </a:t>
            </a:r>
            <a:r>
              <a:rPr lang="en-AU" altLang="en-US">
                <a:sym typeface="+mn-ea"/>
              </a:rPr>
              <a:t>Source Browser 2 - SimVision.</a:t>
            </a:r>
            <a:endParaRPr lang="en-AU" altLang="en-US">
              <a:sym typeface="+mn-ea"/>
            </a:endParaRPr>
          </a:p>
          <a:p>
            <a:pPr lvl="2" indent="-285750">
              <a:buFont typeface="Wingdings" panose="05000000000000000000" charset="0"/>
              <a:buChar char="Ø"/>
            </a:pPr>
            <a:r>
              <a:rPr lang="en-AU" altLang="en-US"/>
              <a:t>The result as below: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835" y="1382395"/>
            <a:ext cx="4497070" cy="51263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34255" y="2599055"/>
            <a:ext cx="1803400" cy="753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436110" y="5325110"/>
            <a:ext cx="2446655" cy="3390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Find and open the Assertion Browser window and check whether your assertions</a:t>
            </a:r>
            <a:r>
              <a:rPr lang="en-AU" altLang="en-US"/>
              <a:t> </a:t>
            </a:r>
            <a:r>
              <a:rPr lang="en-US" altLang="en-US"/>
              <a:t>appear. Use the browser to add your assertions to the waveform window.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At Design Browser1 - SimVision, </a:t>
            </a:r>
            <a:r>
              <a:rPr lang="en-US" altLang="en-US">
                <a:sym typeface="+mn-ea"/>
              </a:rPr>
              <a:t>clicking on the icon or by going to Windows – New – </a:t>
            </a:r>
            <a:r>
              <a:rPr lang="en-AU" altLang="en-US">
                <a:sym typeface="+mn-ea"/>
              </a:rPr>
              <a:t>Assertion Browser.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sym typeface="+mn-ea"/>
              </a:rPr>
              <a:t>After </a:t>
            </a:r>
            <a:r>
              <a:rPr lang="en-US" altLang="en-US">
                <a:sym typeface="+mn-ea"/>
              </a:rPr>
              <a:t>following the instructions above</a:t>
            </a:r>
            <a:r>
              <a:rPr lang="en-AU" altLang="en-US">
                <a:sym typeface="+mn-ea"/>
              </a:rPr>
              <a:t>: Assertion Browser 2 </a:t>
            </a:r>
            <a:r>
              <a:rPr lang="en-US" altLang="en-US">
                <a:sym typeface="+mn-ea"/>
              </a:rPr>
              <a:t> –</a:t>
            </a:r>
            <a:r>
              <a:rPr lang="en-AU" altLang="en-US">
                <a:sym typeface="+mn-ea"/>
              </a:rPr>
              <a:t> SimVision will open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" y="1920240"/>
            <a:ext cx="5265420" cy="371094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59765" y="1608455"/>
            <a:ext cx="1837690" cy="575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6055" y="2353310"/>
            <a:ext cx="2302510" cy="7283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437765" y="3470910"/>
            <a:ext cx="1253490" cy="23456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350" y="1832610"/>
            <a:ext cx="5087620" cy="384048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629910" y="3479800"/>
            <a:ext cx="1346200" cy="82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The Assertion Browser no longer shows all assertions  by default.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You need to item All at Assertions In on </a:t>
            </a:r>
            <a:r>
              <a:rPr lang="en-AU" altLang="en-US">
                <a:sym typeface="+mn-ea"/>
              </a:rPr>
              <a:t>Assertion Browser 2 </a:t>
            </a:r>
            <a:r>
              <a:rPr lang="en-US" altLang="en-US">
                <a:sym typeface="+mn-ea"/>
              </a:rPr>
              <a:t> –</a:t>
            </a:r>
            <a:r>
              <a:rPr lang="en-AU" altLang="en-US">
                <a:sym typeface="+mn-ea"/>
              </a:rPr>
              <a:t> SimVision.</a:t>
            </a:r>
            <a:endParaRPr lang="en-AU" altLang="en-US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Then Assertion Name will appear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50" y="1813560"/>
            <a:ext cx="5087620" cy="38404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453255" y="2878455"/>
            <a:ext cx="643255" cy="3048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43525" y="3674110"/>
            <a:ext cx="1413510" cy="8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8620" y="1757680"/>
            <a:ext cx="5397500" cy="41687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171565" y="1481455"/>
            <a:ext cx="1168400" cy="1506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A</a:t>
            </a:r>
            <a:r>
              <a:rPr lang="en-US" altLang="en-US"/>
              <a:t>dd </a:t>
            </a:r>
            <a:r>
              <a:rPr lang="en-AU" altLang="en-US"/>
              <a:t>A1 A2 A3</a:t>
            </a:r>
            <a:r>
              <a:rPr lang="en-US" altLang="en-US"/>
              <a:t> assertions</a:t>
            </a:r>
            <a:r>
              <a:rPr lang="en-AU" altLang="en-US"/>
              <a:t> name</a:t>
            </a:r>
            <a:r>
              <a:rPr lang="en-US" altLang="en-US"/>
              <a:t> to the waveform window.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Because not clicked run simulation, so signals has No Value as below: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5" y="1685925"/>
            <a:ext cx="5264150" cy="402018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64185" y="3630930"/>
            <a:ext cx="838200" cy="2463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351905" y="3513455"/>
            <a:ext cx="100711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8385" y="1558290"/>
            <a:ext cx="6007735" cy="448754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349875" y="3572510"/>
            <a:ext cx="74485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Use the Design Browser </a:t>
            </a:r>
            <a:r>
              <a:rPr lang="en-AU" altLang="en-US"/>
              <a:t>1 </a:t>
            </a:r>
            <a:r>
              <a:rPr lang="en-US" altLang="en-US"/>
              <a:t>to add the assertion testbench signals to the waveform</a:t>
            </a:r>
            <a:r>
              <a:rPr lang="en-AU" altLang="en-US"/>
              <a:t> </a:t>
            </a:r>
            <a:r>
              <a:rPr lang="en-US" altLang="en-US"/>
              <a:t>window.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The result as below: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51170" y="3513455"/>
            <a:ext cx="100711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" y="1349375"/>
            <a:ext cx="5577840" cy="45034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18110" y="1894205"/>
            <a:ext cx="736600" cy="998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9710" y="4036060"/>
            <a:ext cx="1261745" cy="20745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8280" y="1163955"/>
            <a:ext cx="5633720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Simulate with the first set of test vectors by running up to the breakpoint.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Clicking on run the simulation on the side bar at Waveform1 </a:t>
            </a:r>
            <a:r>
              <a:rPr lang="en-US" altLang="en-US"/>
              <a:t>until the program pauses at the breakpoint</a:t>
            </a:r>
            <a:r>
              <a:rPr lang="en-AU" altLang="en-US"/>
              <a:t>(line 69)</a:t>
            </a:r>
            <a:r>
              <a:rPr lang="en-US" altLang="en-US"/>
              <a:t>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03520" y="3463925"/>
            <a:ext cx="100711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" y="1290955"/>
            <a:ext cx="5151120" cy="4378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6030" y="1165860"/>
            <a:ext cx="5253990" cy="46653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62890" y="921385"/>
            <a:ext cx="1515745" cy="1007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Simulate with the first set of test vectors by running up to the breakpoint.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/>
              <a:t>The Console display</a:t>
            </a:r>
            <a:r>
              <a:rPr lang="en-US" altLang="en-US"/>
              <a:t> pauses at the breakpoint</a:t>
            </a:r>
            <a:r>
              <a:rPr lang="en-AU" altLang="en-US"/>
              <a:t>(line 69) setuped at mux_test.sv</a:t>
            </a:r>
            <a:r>
              <a:rPr lang="en-US" altLang="en-US"/>
              <a:t>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 Assertion Browser 1 display current state, disabled count, finished count and failed count of Assertion Name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" y="2775585"/>
            <a:ext cx="5151120" cy="191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165" y="1423035"/>
            <a:ext cx="5708650" cy="42246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177655" y="3293110"/>
            <a:ext cx="812800" cy="2531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0193655" y="3284855"/>
            <a:ext cx="719455" cy="25990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Simulate with the first set of test vectors by running up to the breakpoint.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/>
              <a:t>The Console display</a:t>
            </a:r>
            <a:r>
              <a:rPr lang="en-US" altLang="en-US"/>
              <a:t> pauses at the breakpoint</a:t>
            </a:r>
            <a:r>
              <a:rPr lang="en-AU" altLang="en-US"/>
              <a:t>(line 69) setuped at mux_test.sv</a:t>
            </a:r>
            <a:r>
              <a:rPr lang="en-US" altLang="en-US"/>
              <a:t>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 Assertion Browser 1 display current state, disabled count, finished count and failed count of Assertion Name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" y="2775585"/>
            <a:ext cx="5151120" cy="191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165" y="1423035"/>
            <a:ext cx="5708650" cy="42246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177655" y="3293110"/>
            <a:ext cx="812800" cy="25317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0193655" y="3284855"/>
            <a:ext cx="719455" cy="25990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latin typeface="FS PF BeauSans Pro Light" panose="02000500000000020004" pitchFamily="2" charset="0"/>
              </a:rPr>
              <a:t>CONTENTS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184" y="1019686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5336" y="2335903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5221" y="3637512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3" name="Nhóm 68"/>
          <p:cNvGrpSpPr/>
          <p:nvPr/>
        </p:nvGrpSpPr>
        <p:grpSpPr>
          <a:xfrm>
            <a:off x="1282309" y="1116838"/>
            <a:ext cx="611312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54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491558" y="1135283"/>
            <a:ext cx="592140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7" name="Nhóm 68"/>
          <p:cNvGrpSpPr/>
          <p:nvPr/>
        </p:nvGrpSpPr>
        <p:grpSpPr>
          <a:xfrm>
            <a:off x="1280461" y="2433055"/>
            <a:ext cx="613250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58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89710" y="2451500"/>
            <a:ext cx="590572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Creating Simple Implication 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ssertions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Hình chữ nhật 70"/>
          <p:cNvSpPr/>
          <p:nvPr/>
        </p:nvSpPr>
        <p:spPr>
          <a:xfrm>
            <a:off x="1321727" y="3960083"/>
            <a:ext cx="3119505" cy="217971"/>
          </a:xfrm>
          <a:prstGeom prst="rect">
            <a:avLst/>
          </a:prstGeom>
          <a:solidFill>
            <a:srgbClr val="EE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>
              <a:solidFill>
                <a:srgbClr val="ED1B2F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Hình chữ nhật: Góc Tròn 71"/>
          <p:cNvSpPr/>
          <p:nvPr/>
        </p:nvSpPr>
        <p:spPr>
          <a:xfrm>
            <a:off x="1321727" y="3726110"/>
            <a:ext cx="6073706" cy="452029"/>
          </a:xfrm>
          <a:prstGeom prst="roundRect">
            <a:avLst>
              <a:gd name="adj" fmla="val 50000"/>
            </a:avLst>
          </a:prstGeom>
          <a:solidFill>
            <a:srgbClr val="EE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>
              <a:solidFill>
                <a:srgbClr val="ED1B2F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89710" y="3736680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Simulating Simple Implication 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ssertions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51"/>
          <p:cNvSpPr txBox="1"/>
          <p:nvPr/>
        </p:nvSpPr>
        <p:spPr>
          <a:xfrm>
            <a:off x="486016" y="4721457"/>
            <a:ext cx="92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AU" altLang="en-US" sz="3600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AU" altLang="en-US" sz="3600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63"/>
          <p:cNvSpPr txBox="1"/>
          <p:nvPr/>
        </p:nvSpPr>
        <p:spPr>
          <a:xfrm>
            <a:off x="1405255" y="4828245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Testing the Register Design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Nhóm 68"/>
          <p:cNvGrpSpPr/>
          <p:nvPr/>
        </p:nvGrpSpPr>
        <p:grpSpPr>
          <a:xfrm>
            <a:off x="1280461" y="4781920"/>
            <a:ext cx="613250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6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AU" alt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63"/>
          <p:cNvSpPr txBox="1"/>
          <p:nvPr/>
        </p:nvSpPr>
        <p:spPr>
          <a:xfrm>
            <a:off x="1491615" y="4803480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Achieved Outcomes.</a:t>
            </a:r>
            <a:endParaRPr lang="en-US" altLang="en-US" sz="2200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Run the simulator from the breakpoint until the end of simulation.</a:t>
            </a:r>
            <a:r>
              <a:rPr lang="en-AU" altLang="en-US"/>
              <a:t> </a:t>
            </a:r>
            <a:r>
              <a:rPr lang="en-US" altLang="en-US"/>
              <a:t>Note that the simulator may stop every time a property fails or a breakpoint is hit.</a:t>
            </a:r>
            <a:r>
              <a:rPr lang="en-AU" altLang="en-US"/>
              <a:t> </a:t>
            </a:r>
            <a:r>
              <a:rPr lang="en-US" altLang="en-US"/>
              <a:t>Keep running until the end of simulation as indicated by a message in the command</a:t>
            </a:r>
            <a:r>
              <a:rPr lang="en-AU" altLang="en-US"/>
              <a:t> </a:t>
            </a:r>
            <a:r>
              <a:rPr lang="en-US" altLang="en-US"/>
              <a:t>window.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 reult of next run(2nd time) simulationas as below(apper failed of Assertion Name A2):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3285" y="1666875"/>
            <a:ext cx="9363075" cy="483933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091565" y="3589655"/>
            <a:ext cx="2277745" cy="8553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371455" y="3056255"/>
            <a:ext cx="889000" cy="635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898765" y="3048000"/>
            <a:ext cx="609600" cy="762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739765" y="5943600"/>
            <a:ext cx="1761490" cy="177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Continue run simulation(3rd time) and the result as below(appear new failed of Assertion Name A3)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 simulation is finished.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5445" y="1317625"/>
            <a:ext cx="10222865" cy="51644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9310" y="2599055"/>
            <a:ext cx="2082800" cy="846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82110" y="3470910"/>
            <a:ext cx="948055" cy="5930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549255" y="2573655"/>
            <a:ext cx="1125855" cy="719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941310" y="2581910"/>
            <a:ext cx="897255" cy="7874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752965" y="5308600"/>
            <a:ext cx="1727835" cy="4572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Continue run simulation(3rd time) and the result as below(appear new failed of Assertion Name A3).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5445" y="1317625"/>
            <a:ext cx="10222865" cy="51644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29310" y="2599055"/>
            <a:ext cx="2082800" cy="846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82110" y="3470910"/>
            <a:ext cx="948055" cy="5930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549255" y="2573655"/>
            <a:ext cx="1125855" cy="719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941310" y="2581910"/>
            <a:ext cx="897255" cy="7874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752965" y="5308600"/>
            <a:ext cx="1727835" cy="4572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Continue run simulation(4nd time) and the result as below(appear new failed of Assertion Name A3).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Total has 2 failed of A3</a:t>
            </a: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2085" y="1176020"/>
            <a:ext cx="10609580" cy="53428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0633710" y="2454910"/>
            <a:ext cx="1193800" cy="8128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481455" y="2548255"/>
            <a:ext cx="1388110" cy="9569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841365" y="2531110"/>
            <a:ext cx="550545" cy="516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31110" y="3403600"/>
            <a:ext cx="1515745" cy="592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448165" y="5012055"/>
            <a:ext cx="1355090" cy="719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The simulation finished.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" y="1070610"/>
            <a:ext cx="10695305" cy="539305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9041765" y="5765800"/>
            <a:ext cx="2218690" cy="84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S</a:t>
            </a:r>
            <a:r>
              <a:rPr lang="en-US" altLang="en-US"/>
              <a:t>econd and third property assertions have failed.</a:t>
            </a:r>
            <a:r>
              <a:rPr lang="en-AU" altLang="en-US"/>
              <a:t> Because </a:t>
            </a:r>
            <a:r>
              <a:rPr lang="en-US" altLang="en-US"/>
              <a:t>assertions mux2 và mux3</a:t>
            </a:r>
            <a:r>
              <a:rPr lang="en-AU" altLang="en-US"/>
              <a:t> </a:t>
            </a:r>
            <a:r>
              <a:rPr lang="en-US" altLang="en-US"/>
              <a:t>have loose conditions</a:t>
            </a:r>
            <a:r>
              <a:rPr lang="en-AU" altLang="en-US"/>
              <a:t>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/>
              <a:t>And when run simulation if sel1 and sel2 are high, then mux2 not selected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AU" altLang="en-US">
                <a:cs typeface="+mn-lt"/>
              </a:rPr>
              <a:t>simulation failed.</a:t>
            </a:r>
            <a:endParaRPr lang="en-AU" altLang="en-US">
              <a:cs typeface="+mn-lt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AU" altLang="en-US">
                <a:cs typeface="+mn-lt"/>
              </a:rPr>
              <a:t>Similar mux3 not selected if sel1 or sel2 is high </a:t>
            </a: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</a:t>
            </a:r>
            <a:r>
              <a:rPr lang="en-AU" altLang="en-US">
                <a:cs typeface="+mn-lt"/>
                <a:sym typeface="+mn-ea"/>
              </a:rPr>
              <a:t>simulation failed.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" y="1449070"/>
            <a:ext cx="4471035" cy="489140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92710" y="2700655"/>
            <a:ext cx="795655" cy="338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655" y="4004310"/>
            <a:ext cx="1024255" cy="1016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2595" y="1449070"/>
            <a:ext cx="4053840" cy="50076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824855" y="4097655"/>
            <a:ext cx="1481455" cy="7283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525510" y="889000"/>
            <a:ext cx="1668145" cy="38944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23939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en-US" altLang="en-US"/>
              <a:t>Modifying the Assertions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The property specification provided above is incomplete. 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The properties did not consider the priority</a:t>
            </a:r>
            <a:r>
              <a:rPr lang="en-AU" altLang="en-US"/>
              <a:t> </a:t>
            </a:r>
            <a:r>
              <a:rPr lang="en-US" altLang="en-US"/>
              <a:t>of the selx select inputs, as specified in the Functionality section above (look at the properties in</a:t>
            </a:r>
            <a:r>
              <a:rPr lang="en-AU" altLang="en-US"/>
              <a:t> </a:t>
            </a:r>
            <a:r>
              <a:rPr lang="en-US" altLang="en-US"/>
              <a:t>the waveform viewer to see what the inputs are when the assertions failed).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Edit your assertions to account for the selx priority.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Rerun the simulation (remember to continue past the breakpoint).</a:t>
            </a:r>
            <a:r>
              <a:rPr lang="en-AU" altLang="en-US"/>
              <a:t> Steps as above instruction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335" y="2369185"/>
            <a:ext cx="6096000" cy="382524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48920" y="2941955"/>
            <a:ext cx="1363345" cy="78168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9855" y="4773930"/>
            <a:ext cx="1614805" cy="2603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239395" y="190500"/>
            <a:ext cx="11783060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en-US" altLang="en-US"/>
              <a:t>Modifying the Assertions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Confirm that your new properties hold throughout the simulation.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AU" altLang="en-US"/>
              <a:t>The result as below(error free):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lvl="6" indent="0">
              <a:buFont typeface="Wingdings" panose="05000000000000000000" charset="0"/>
              <a:buNone/>
            </a:pPr>
            <a:r>
              <a:rPr lang="en-AU" altLang="en-US"/>
              <a:t>          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endParaRPr lang="en-AU" altLang="en-US"/>
          </a:p>
          <a:p>
            <a:pPr lvl="1" indent="0">
              <a:buFont typeface="Wingdings" panose="05000000000000000000" charset="0"/>
              <a:buNone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6645" y="1374140"/>
            <a:ext cx="9736455" cy="51568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Achieved Outcomes.</a:t>
            </a:r>
            <a:endParaRPr lang="en-US" alt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n-AU" altLang="en-US" b="1" dirty="0"/>
              <a:t>4</a:t>
            </a:r>
            <a:endParaRPr lang="en-AU" altLang="en-US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dirty="0">
                <a:latin typeface="FS PF BeauSans Pro Light" panose="02000500000000020004" pitchFamily="2" charset="0"/>
                <a:ea typeface="+mn-ea"/>
                <a:cs typeface="+mn-cs"/>
              </a:rPr>
              <a:t>4</a:t>
            </a:r>
            <a:r>
              <a:rPr lang="en-US" sz="2200" b="1" dirty="0">
                <a:latin typeface="FS PF BeauSans Pro Light" panose="02000500000000020004" pitchFamily="2" charset="0"/>
                <a:ea typeface="+mn-ea"/>
                <a:cs typeface="+mn-cs"/>
              </a:rPr>
              <a:t>. </a:t>
            </a:r>
            <a:r>
              <a:rPr lang="en-US" altLang="en-US" sz="2200" dirty="0">
                <a:latin typeface="FS PF BeauSans Pro Light" panose="02000500000000020004" pitchFamily="2" charset="0"/>
                <a:cs typeface="FS PF BeauSans Pro Light" panose="02000500000000020004" pitchFamily="2" charset="0"/>
                <a:sym typeface="+mn-ea"/>
              </a:rPr>
              <a:t>Achieved Outcomes</a:t>
            </a:r>
            <a:endParaRPr lang="en-AU" altLang="en-US" sz="2200" dirty="0">
              <a:latin typeface="FS PF BeauSans Pro Light" panose="02000500000000020004" pitchFamily="2" charset="0"/>
              <a:ea typeface="+mn-ea"/>
              <a:cs typeface="FS PF BeauSans Pro Light" panose="02000500000000020004" pitchFamily="2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q"/>
            </a:pPr>
            <a:r>
              <a:rPr lang="en-AU" altLang="en-US"/>
              <a:t>Understand the specification and </a:t>
            </a:r>
            <a:r>
              <a:rPr lang="en-US" altLang="en-US"/>
              <a:t>create and simulate simple implication SystemVerilog assertions.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en-US" altLang="en-US"/>
              <a:t>One of the aims of this exercise is to teach you an important lesson on assertions. Assertions are ineffective if: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The test data is incomplete, as in the first set of stimuli.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en-US"/>
              <a:t>The assertions are incorrectly written, as with our initial properties.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AU" altLang="en-US" sz="2800" dirty="0"/>
              <a:t>Specification</a:t>
            </a:r>
            <a:endParaRPr lang="en-AU" alt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532" y="2161622"/>
            <a:ext cx="12169468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solidFill>
                  <a:srgbClr val="ED1B2F"/>
                </a:solidFill>
                <a:latin typeface="FS Magistral Bold" panose="020B0804030204080304" pitchFamily="34" charset="0"/>
                <a:cs typeface="Sarabun Light" panose="00000400000000000000" pitchFamily="2" charset="-34"/>
              </a:rPr>
              <a:t>THANK YOU!</a:t>
            </a:r>
            <a:endParaRPr lang="en-US" sz="7200" b="1" dirty="0">
              <a:solidFill>
                <a:srgbClr val="ED1B2F"/>
              </a:solidFill>
              <a:latin typeface="FS Magistral Bold" panose="020B0804030204080304" pitchFamily="34" charset="0"/>
              <a:cs typeface="Sarabun Light" panose="000004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8" b="35556"/>
          <a:stretch>
            <a:fillRect/>
          </a:stretch>
        </p:blipFill>
        <p:spPr>
          <a:xfrm>
            <a:off x="9917569" y="41573"/>
            <a:ext cx="2230285" cy="4719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latin typeface="FS PF BeauSans Pro Light" panose="02000500000000020004" pitchFamily="2" charset="0"/>
                <a:ea typeface="+mn-ea"/>
                <a:cs typeface="+mn-cs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Specification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ip1, ip2, ip3 and mux_op are 4-bit vectors.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Inputs are sampled on the rising edge of clock.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If sel1 is logic 1, input ip1 is assigned to mux_op.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Otherwise, if sel2 is logic 1, input ip2 is assigned to mux_op.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Otherwise, if sel3 is logic 1, input ip3 is assigned to mux_op.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     </a:t>
            </a: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I/O interface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885" y="3121025"/>
            <a:ext cx="679259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Creating Simple Implication 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A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ssertions</a:t>
            </a:r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Creating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7335" y="495300"/>
            <a:ext cx="1176718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Working in the lab18-svamux directory, perform the following</a:t>
            </a:r>
            <a:r>
              <a:rPr lang="en-AU" altLang="en-US"/>
              <a:t>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A model for the MUX is provided in the mux.sv file. In this file, assert three</a:t>
            </a:r>
            <a:r>
              <a:rPr lang="en-AU" altLang="en-US"/>
              <a:t> </a:t>
            </a:r>
            <a:r>
              <a:rPr lang="en-US" altLang="en-US"/>
              <a:t>properties, evaluated only on the active edge (rising edge) of the signal clock, to do</a:t>
            </a:r>
            <a:r>
              <a:rPr lang="en-AU" altLang="en-US"/>
              <a:t> </a:t>
            </a:r>
            <a:r>
              <a:rPr lang="en-US" altLang="en-US"/>
              <a:t>the following: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When sel1 is 1’b1, check that in the next evaluation cycle mux_op equals ip1</a:t>
            </a:r>
            <a:r>
              <a:rPr lang="en-AU" altLang="en-US"/>
              <a:t> </a:t>
            </a:r>
            <a:r>
              <a:rPr lang="en-US" altLang="en-US"/>
              <a:t>from the past cycle" (i.e. use $past()).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When sel2 is 1’b1, check that in the next evaluation cycle mux_op equals ip2</a:t>
            </a:r>
            <a:r>
              <a:rPr lang="en-AU" altLang="en-US"/>
              <a:t> </a:t>
            </a:r>
            <a:r>
              <a:rPr lang="en-US" altLang="en-US"/>
              <a:t>from the past cycle" (i.e. use $past()).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When sel3 is 1’b1, check that in the next evaluation cycle mux_op equals ip3</a:t>
            </a:r>
            <a:r>
              <a:rPr lang="en-AU" altLang="en-US"/>
              <a:t> </a:t>
            </a:r>
            <a:r>
              <a:rPr lang="en-US" altLang="en-US"/>
              <a:t>from the past cycle" (i.e. use $past()).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At this stage, please write the properties to meet the specification above (what the lab book asks</a:t>
            </a:r>
            <a:r>
              <a:rPr lang="en-AU" altLang="en-US"/>
              <a:t> </a:t>
            </a:r>
            <a:r>
              <a:rPr lang="en-US" altLang="en-US"/>
              <a:t>for), rather than how you might think the properties should be defined.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Creating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7335" y="495300"/>
            <a:ext cx="1176718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60" y="836930"/>
            <a:ext cx="3619500" cy="477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025" y="836930"/>
            <a:ext cx="4471035" cy="48914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5452110" y="1574800"/>
            <a:ext cx="1854200" cy="3638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77510" y="2573655"/>
            <a:ext cx="1828800" cy="38100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231765" y="3648710"/>
            <a:ext cx="2066290" cy="77914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Simulating Simple Implication 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A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ssertions</a:t>
            </a:r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3.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Simple Implication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ssertions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Examine the MUX testbench file, mux_test.sv. The first part of the testbench</a:t>
            </a:r>
            <a:r>
              <a:rPr lang="en-AU" altLang="en-US"/>
              <a:t> </a:t>
            </a:r>
            <a:r>
              <a:rPr lang="en-US" altLang="en-US"/>
              <a:t>floats a logic 1 across each of the MUX select inputs. 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The second part of the</a:t>
            </a:r>
            <a:r>
              <a:rPr lang="en-AU" altLang="en-US"/>
              <a:t> </a:t>
            </a:r>
            <a:r>
              <a:rPr lang="en-US" altLang="en-US"/>
              <a:t>testbench increments the MUX select inputs through all possible combinations.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7230" y="1427480"/>
            <a:ext cx="2152015" cy="506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1305" y="1480820"/>
            <a:ext cx="4053840" cy="50076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8660</Words>
  <Application>WPS Presentation</Application>
  <PresentationFormat>Widescreen</PresentationFormat>
  <Paragraphs>629</Paragraphs>
  <Slides>30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SimSun</vt:lpstr>
      <vt:lpstr>Wingdings</vt:lpstr>
      <vt:lpstr>FS PF BeauSans Pro Light</vt:lpstr>
      <vt:lpstr>FS PF BeauSans Pro</vt:lpstr>
      <vt:lpstr>Tahoma</vt:lpstr>
      <vt:lpstr>Century Gothic</vt:lpstr>
      <vt:lpstr>FS Magistral Bold</vt:lpstr>
      <vt:lpstr>FS Magistral Extra Bold</vt:lpstr>
      <vt:lpstr>Sarabun Light</vt:lpstr>
      <vt:lpstr>Microsoft Sans Serif</vt:lpstr>
      <vt:lpstr>FS PF BeauSans Pro SemiBold</vt:lpstr>
      <vt:lpstr>Corbel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CONTENTS</vt:lpstr>
      <vt:lpstr>PowerPoint 演示文稿</vt:lpstr>
      <vt:lpstr>1. Specification</vt:lpstr>
      <vt:lpstr>PowerPoint 演示文稿</vt:lpstr>
      <vt:lpstr>2. Creating Simple Implication Assertions</vt:lpstr>
      <vt:lpstr>2. Creating Simple Implication Assertions</vt:lpstr>
      <vt:lpstr>PowerPoint 演示文稿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3. Simulating Simple Implication Assertions</vt:lpstr>
      <vt:lpstr>PowerPoint 演示文稿</vt:lpstr>
      <vt:lpstr>4. Achieved Outcomes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HÙNG PHẠM VIỆT</cp:lastModifiedBy>
  <cp:revision>19</cp:revision>
  <dcterms:created xsi:type="dcterms:W3CDTF">2022-03-22T09:25:00Z</dcterms:created>
  <dcterms:modified xsi:type="dcterms:W3CDTF">2025-06-16T16:31:56Z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BMPSD">
    <vt:lpwstr>K</vt:lpwstr>
  </property>
  <property fmtid="{D5CDD505-2E9C-101B-9397-08002B2CF9AE}" pid="3" name="ICV">
    <vt:lpwstr>6F4DB82C21B8419F8F46019D2A4739FE_13</vt:lpwstr>
  </property>
  <property fmtid="{D5CDD505-2E9C-101B-9397-08002B2CF9AE}" pid="4" name="KSOProductBuildVer">
    <vt:lpwstr>1033-12.2.0.21546</vt:lpwstr>
  </property>
</Properties>
</file>